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7" r:id="rId6"/>
    <p:sldId id="276" r:id="rId7"/>
    <p:sldId id="277" r:id="rId8"/>
    <p:sldId id="278" r:id="rId9"/>
    <p:sldId id="258" r:id="rId10"/>
    <p:sldId id="279" r:id="rId11"/>
    <p:sldId id="261" r:id="rId12"/>
    <p:sldId id="280" r:id="rId13"/>
    <p:sldId id="281" r:id="rId14"/>
    <p:sldId id="266" r:id="rId15"/>
    <p:sldId id="265" r:id="rId16"/>
    <p:sldId id="282" r:id="rId17"/>
    <p:sldId id="283" r:id="rId18"/>
    <p:sldId id="284" r:id="rId19"/>
    <p:sldId id="285" r:id="rId20"/>
    <p:sldId id="287"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266A774-49FB-4659-9191-D2FF5B0DFA2C}">
          <p14:sldIdLst>
            <p14:sldId id="256"/>
            <p14:sldId id="257"/>
            <p14:sldId id="276"/>
            <p14:sldId id="277"/>
            <p14:sldId id="278"/>
            <p14:sldId id="258"/>
            <p14:sldId id="279"/>
            <p14:sldId id="261"/>
            <p14:sldId id="280"/>
            <p14:sldId id="281"/>
            <p14:sldId id="266"/>
            <p14:sldId id="265"/>
            <p14:sldId id="282"/>
            <p14:sldId id="283"/>
            <p14:sldId id="284"/>
            <p14:sldId id="285"/>
            <p14:sldId id="287"/>
            <p14:sldId id="28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718"/>
  </p:normalViewPr>
  <p:slideViewPr>
    <p:cSldViewPr snapToGrid="0">
      <p:cViewPr varScale="1">
        <p:scale>
          <a:sx n="76" d="100"/>
          <a:sy n="76" d="100"/>
        </p:scale>
        <p:origin x="726" y="8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12/2/2022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12/2/2022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12/2/2022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POPCORN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YOUR OWN MOVIE LIBRARY</a:t>
            </a:r>
          </a:p>
        </p:txBody>
      </p:sp>
      <p:sp>
        <p:nvSpPr>
          <p:cNvPr id="4" name="TextBox 3">
            <a:extLst>
              <a:ext uri="{FF2B5EF4-FFF2-40B4-BE49-F238E27FC236}">
                <a16:creationId xmlns:a16="http://schemas.microsoft.com/office/drawing/2014/main" id="{78DFBBAD-3D1F-18B5-B688-EE2CFCBAF6E0}"/>
              </a:ext>
            </a:extLst>
          </p:cNvPr>
          <p:cNvSpPr txBox="1"/>
          <p:nvPr/>
        </p:nvSpPr>
        <p:spPr>
          <a:xfrm>
            <a:off x="6096000" y="4858474"/>
            <a:ext cx="4665784" cy="1754326"/>
          </a:xfrm>
          <a:prstGeom prst="rect">
            <a:avLst/>
          </a:prstGeom>
          <a:noFill/>
        </p:spPr>
        <p:txBody>
          <a:bodyPr wrap="square" rtlCol="0">
            <a:spAutoFit/>
          </a:bodyPr>
          <a:lstStyle/>
          <a:p>
            <a:r>
              <a:rPr lang="en-US" dirty="0"/>
              <a:t>CSC-490 Senior Capstone</a:t>
            </a:r>
          </a:p>
          <a:p>
            <a:endParaRPr lang="en-US" dirty="0"/>
          </a:p>
          <a:p>
            <a:r>
              <a:rPr lang="en-US" dirty="0"/>
              <a:t>Instructor: Jeff Whitworth</a:t>
            </a:r>
          </a:p>
          <a:p>
            <a:endParaRPr lang="en-US" dirty="0"/>
          </a:p>
          <a:p>
            <a:r>
              <a:rPr lang="en-US" dirty="0"/>
              <a:t>University of North Carolina Greensboro</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1325563"/>
          </a:xfrm>
        </p:spPr>
        <p:txBody>
          <a:bodyPr anchor="b">
            <a:normAutofit/>
          </a:bodyPr>
          <a:lstStyle/>
          <a:p>
            <a:r>
              <a:rPr lang="en-US" b="0" i="0">
                <a:effectLst/>
              </a:rPr>
              <a:t>HOW (</a:t>
            </a:r>
            <a:r>
              <a:rPr lang="en-US" altLang="zh-CN" b="0" i="0">
                <a:effectLst/>
              </a:rPr>
              <a:t>this was </a:t>
            </a:r>
            <a:r>
              <a:rPr lang="en-US" b="0" i="0">
                <a:effectLst/>
              </a:rPr>
              <a:t>achieved)</a:t>
            </a:r>
            <a:endParaRPr lang="en-US"/>
          </a:p>
        </p:txBody>
      </p:sp>
      <p:sp>
        <p:nvSpPr>
          <p:cNvPr id="9" name="Content Placeholder 8">
            <a:extLst>
              <a:ext uri="{FF2B5EF4-FFF2-40B4-BE49-F238E27FC236}">
                <a16:creationId xmlns:a16="http://schemas.microsoft.com/office/drawing/2014/main" id="{70847FDC-6B35-195E-1CE3-EFF11F318301}"/>
              </a:ext>
            </a:extLst>
          </p:cNvPr>
          <p:cNvSpPr>
            <a:spLocks noGrp="1"/>
          </p:cNvSpPr>
          <p:nvPr>
            <p:ph idx="1"/>
          </p:nvPr>
        </p:nvSpPr>
        <p:spPr>
          <a:xfrm>
            <a:off x="1167493" y="2087563"/>
            <a:ext cx="9779182" cy="3747972"/>
          </a:xfrm>
        </p:spPr>
        <p:txBody>
          <a:bodyPr>
            <a:normAutofit fontScale="92500" lnSpcReduction="10000"/>
          </a:bodyPr>
          <a:lstStyle/>
          <a:p>
            <a:r>
              <a:rPr lang="en-US" sz="2400" dirty="0">
                <a:solidFill>
                  <a:schemeClr val="accent1"/>
                </a:solidFill>
              </a:rPr>
              <a:t>Approach and languages</a:t>
            </a:r>
          </a:p>
          <a:p>
            <a:r>
              <a:rPr lang="en-US" sz="2400" dirty="0"/>
              <a:t>Functional approach with PHP, HTML,CSS, Bootstrap, </a:t>
            </a:r>
            <a:r>
              <a:rPr lang="en-US" sz="2400" dirty="0" err="1"/>
              <a:t>MDBootstrap</a:t>
            </a:r>
            <a:r>
              <a:rPr lang="en-US" sz="2400" dirty="0"/>
              <a:t>, AJAX, </a:t>
            </a:r>
            <a:r>
              <a:rPr lang="en-US" sz="2400" dirty="0" err="1"/>
              <a:t>jquery</a:t>
            </a:r>
            <a:r>
              <a:rPr lang="en-US" sz="2400" dirty="0"/>
              <a:t> and a relational database. Hosting done with Microsoft Azure and file transfer is done using </a:t>
            </a:r>
            <a:r>
              <a:rPr lang="en-US" sz="2400" dirty="0" err="1"/>
              <a:t>Filezilla</a:t>
            </a:r>
            <a:r>
              <a:rPr lang="en-US" sz="2400" dirty="0"/>
              <a:t>.</a:t>
            </a:r>
          </a:p>
          <a:p>
            <a:br>
              <a:rPr lang="en-US" sz="2400" dirty="0"/>
            </a:br>
            <a:r>
              <a:rPr lang="en-US" sz="2400" dirty="0">
                <a:solidFill>
                  <a:schemeClr val="accent1"/>
                </a:solidFill>
              </a:rPr>
              <a:t>Testing</a:t>
            </a:r>
          </a:p>
          <a:p>
            <a:r>
              <a:rPr lang="en-US" sz="2400" dirty="0"/>
              <a:t>Visual Studio Code (</a:t>
            </a:r>
            <a:r>
              <a:rPr lang="en-US" sz="2400" dirty="0" err="1"/>
              <a:t>VSCode</a:t>
            </a:r>
            <a:r>
              <a:rPr lang="en-US" sz="2400" dirty="0"/>
              <a:t>) IDE is used to create web pages. XAMPP Control Panel used to test web pages before transferring them to the server using FileZilla. Dummy records have been inserted to test if functions that call to database are working correctly.</a:t>
            </a:r>
          </a:p>
          <a:p>
            <a:br>
              <a:rPr lang="en-US" sz="1800" dirty="0"/>
            </a:br>
            <a:endParaRPr lang="en-US" sz="1800" dirty="0"/>
          </a:p>
          <a:p>
            <a:endParaRPr lang="en-US" sz="18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381000" y="6356350"/>
            <a:ext cx="1701018" cy="365125"/>
          </a:xfrm>
        </p:spPr>
        <p:txBody>
          <a:bodyPr anchor="ctr">
            <a:normAutofit/>
          </a:bodyPr>
          <a:lstStyle/>
          <a:p>
            <a:pPr>
              <a:spcAft>
                <a:spcPts val="600"/>
              </a:spcAft>
            </a:pPr>
            <a:fld id="{C098A06B-52D8-C143-AE54-C8C950480C5A}" type="datetime1">
              <a:rPr lang="en-US" smtClean="0"/>
              <a:pPr>
                <a:spcAft>
                  <a:spcPts val="600"/>
                </a:spcAft>
              </a:pPr>
              <a:t>12/2/2022</a:t>
            </a:fld>
            <a:endParaRPr lang="en-US"/>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dirty="0"/>
              <a:t>POPCORN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333101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818445" y="-323661"/>
            <a:ext cx="9779183" cy="1325563"/>
          </a:xfrm>
        </p:spPr>
        <p:txBody>
          <a:bodyPr/>
          <a:lstStyle/>
          <a:p>
            <a:r>
              <a:rPr lang="en-US" dirty="0"/>
              <a:t>SUBSYSTEMS: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818445" y="1001902"/>
            <a:ext cx="3173278" cy="522514"/>
          </a:xfrm>
        </p:spPr>
        <p:txBody>
          <a:bodyPr/>
          <a:lstStyle/>
          <a:p>
            <a:r>
              <a:rPr lang="en-US" dirty="0"/>
              <a:t>UML Diagram</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12/2/2022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4" name="Content Placeholder 4" descr="Diagram">
            <a:extLst>
              <a:ext uri="{FF2B5EF4-FFF2-40B4-BE49-F238E27FC236}">
                <a16:creationId xmlns:a16="http://schemas.microsoft.com/office/drawing/2014/main" id="{E8CC5AC1-C6FF-D292-A5EA-9F492A1CF29F}"/>
              </a:ext>
            </a:extLst>
          </p:cNvPr>
          <p:cNvPicPr>
            <a:picLocks noChangeAspect="1"/>
          </p:cNvPicPr>
          <p:nvPr/>
        </p:nvPicPr>
        <p:blipFill>
          <a:blip r:embed="rId2"/>
          <a:stretch>
            <a:fillRect/>
          </a:stretch>
        </p:blipFill>
        <p:spPr>
          <a:xfrm>
            <a:off x="4733719" y="503856"/>
            <a:ext cx="7239039" cy="6217619"/>
          </a:xfrm>
          <a:prstGeom prst="rect">
            <a:avLst/>
          </a:prstGeom>
        </p:spPr>
      </p:pic>
    </p:spTree>
    <p:extLst>
      <p:ext uri="{BB962C8B-B14F-4D97-AF65-F5344CB8AC3E}">
        <p14:creationId xmlns:p14="http://schemas.microsoft.com/office/powerpoint/2010/main" val="27215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41341" y="-243912"/>
            <a:ext cx="9779183" cy="1325563"/>
          </a:xfrm>
        </p:spPr>
        <p:txBody>
          <a:bodyPr/>
          <a:lstStyle/>
          <a:p>
            <a:r>
              <a:rPr lang="en-US" dirty="0"/>
              <a:t>SUBSYSTEMS: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941341" y="1081651"/>
            <a:ext cx="4663440" cy="522514"/>
          </a:xfrm>
        </p:spPr>
        <p:txBody>
          <a:bodyPr/>
          <a:lstStyle/>
          <a:p>
            <a:r>
              <a:rPr lang="en-US" dirty="0"/>
              <a:t>User manual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68215" y="2005689"/>
            <a:ext cx="5162718" cy="3914465"/>
          </a:xfrm>
        </p:spPr>
        <p:txBody>
          <a:bodyPr vert="horz" lIns="91440" tIns="45720" rIns="91440" bIns="45720" rtlCol="0" anchor="t">
            <a:normAutofit/>
          </a:bodyPr>
          <a:lstStyle/>
          <a:p>
            <a:r>
              <a:rPr lang="en-US" dirty="0"/>
              <a:t>The user would create an account or be offered to sign in, if they click sign in and do not in fact have an account there is a create account button that will send them to the create account page. If the user takes the create account route after creating username and password, they will need to pick at least 3 different genres of movies in order for recommendations to appear. </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005689"/>
            <a:ext cx="4663440" cy="3351127"/>
          </a:xfrm>
        </p:spPr>
        <p:txBody>
          <a:bodyPr vert="horz" lIns="91440" tIns="45720" rIns="91440" bIns="45720" rtlCol="0" anchor="t">
            <a:noAutofit/>
          </a:bodyPr>
          <a:lstStyle/>
          <a:p>
            <a:r>
              <a:rPr lang="en-US" dirty="0"/>
              <a:t>After genres have been chosen or if the user took the sign in route, they will be directed to the homepage which will have the poster, title and genre of the movies displayed for their choosing. At the top of the page is a navigation bar and in the corner of that navigation bar there will be a profile avatar that, when clicked, will open a drop-down list. In this list the user can choose to view their profile, favorites list, watch list, go to the home page or log out.</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12/2/2022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POPCORN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41341" y="-243912"/>
            <a:ext cx="9779183" cy="1325563"/>
          </a:xfrm>
        </p:spPr>
        <p:txBody>
          <a:bodyPr/>
          <a:lstStyle/>
          <a:p>
            <a:r>
              <a:rPr lang="en-US" dirty="0"/>
              <a:t>SUBSYSTEMS: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941341" y="1081651"/>
            <a:ext cx="4663440" cy="522514"/>
          </a:xfrm>
        </p:spPr>
        <p:txBody>
          <a:bodyPr/>
          <a:lstStyle/>
          <a:p>
            <a:r>
              <a:rPr lang="en-US" dirty="0"/>
              <a:t>User manual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68215" y="2005690"/>
            <a:ext cx="5162718" cy="3079658"/>
          </a:xfrm>
        </p:spPr>
        <p:txBody>
          <a:bodyPr vert="horz" lIns="91440" tIns="45720" rIns="91440" bIns="45720" rtlCol="0" anchor="t">
            <a:normAutofit/>
          </a:bodyPr>
          <a:lstStyle/>
          <a:p>
            <a:r>
              <a:rPr lang="en-US" dirty="0"/>
              <a:t>In the user profile, there is name (First and Last), age, username, password, option to change all this information excluding the username. These things can be edited only after the account already exists. In the watch list there will be a list of movies that the user wishes to watch while the favorites list shows a list the user already likes. Movies can be placed on these lists by using buttons located under each movie poster.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12/2/2022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POPCORN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
        <p:nvSpPr>
          <p:cNvPr id="6" name="Content Placeholder 5">
            <a:extLst>
              <a:ext uri="{FF2B5EF4-FFF2-40B4-BE49-F238E27FC236}">
                <a16:creationId xmlns:a16="http://schemas.microsoft.com/office/drawing/2014/main" id="{BFE22E34-4B5A-ABAE-A2DB-72C8FEA46539}"/>
              </a:ext>
            </a:extLst>
          </p:cNvPr>
          <p:cNvSpPr>
            <a:spLocks noGrp="1"/>
          </p:cNvSpPr>
          <p:nvPr>
            <p:ph idx="10"/>
          </p:nvPr>
        </p:nvSpPr>
        <p:spPr/>
        <p:txBody>
          <a:bodyPr/>
          <a:lstStyle/>
          <a:p>
            <a:endParaRPr lang="en-US"/>
          </a:p>
        </p:txBody>
      </p:sp>
      <p:pic>
        <p:nvPicPr>
          <p:cNvPr id="10" name="Picture 9" descr="Diagram">
            <a:extLst>
              <a:ext uri="{FF2B5EF4-FFF2-40B4-BE49-F238E27FC236}">
                <a16:creationId xmlns:a16="http://schemas.microsoft.com/office/drawing/2014/main" id="{3CBB6195-F9C6-B469-E1A9-5BFEE3D61BAA}"/>
              </a:ext>
            </a:extLst>
          </p:cNvPr>
          <p:cNvPicPr>
            <a:picLocks noChangeAspect="1"/>
          </p:cNvPicPr>
          <p:nvPr/>
        </p:nvPicPr>
        <p:blipFill>
          <a:blip r:embed="rId2"/>
          <a:stretch>
            <a:fillRect/>
          </a:stretch>
        </p:blipFill>
        <p:spPr>
          <a:xfrm>
            <a:off x="6095999" y="1661541"/>
            <a:ext cx="5714999" cy="4114808"/>
          </a:xfrm>
          <a:prstGeom prst="rect">
            <a:avLst/>
          </a:prstGeom>
        </p:spPr>
      </p:pic>
    </p:spTree>
    <p:extLst>
      <p:ext uri="{BB962C8B-B14F-4D97-AF65-F5344CB8AC3E}">
        <p14:creationId xmlns:p14="http://schemas.microsoft.com/office/powerpoint/2010/main" val="398609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41341" y="-243912"/>
            <a:ext cx="9779183" cy="1325563"/>
          </a:xfrm>
        </p:spPr>
        <p:txBody>
          <a:bodyPr/>
          <a:lstStyle/>
          <a:p>
            <a:r>
              <a:rPr lang="en-US" dirty="0"/>
              <a:t>SUBSYSTEMS: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941341" y="1081651"/>
            <a:ext cx="4663440" cy="522514"/>
          </a:xfrm>
        </p:spPr>
        <p:txBody>
          <a:bodyPr/>
          <a:lstStyle/>
          <a:p>
            <a:r>
              <a:rPr lang="en-US" dirty="0"/>
              <a:t>User </a:t>
            </a:r>
            <a:r>
              <a:rPr lang="en-US" altLang="zh-CN" dirty="0"/>
              <a:t>Interface Design </a:t>
            </a:r>
            <a:endParaRPr lang="en-US" dirty="0"/>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12/2/2022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POPCORN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sp>
        <p:nvSpPr>
          <p:cNvPr id="6" name="Content Placeholder 5">
            <a:extLst>
              <a:ext uri="{FF2B5EF4-FFF2-40B4-BE49-F238E27FC236}">
                <a16:creationId xmlns:a16="http://schemas.microsoft.com/office/drawing/2014/main" id="{7AD03CD6-F642-9A63-F03B-EF4AA9D2C5BF}"/>
              </a:ext>
            </a:extLst>
          </p:cNvPr>
          <p:cNvSpPr>
            <a:spLocks noGrp="1"/>
          </p:cNvSpPr>
          <p:nvPr>
            <p:ph idx="10"/>
          </p:nvPr>
        </p:nvSpPr>
        <p:spPr>
          <a:xfrm>
            <a:off x="941341" y="2124096"/>
            <a:ext cx="9779182" cy="2828613"/>
          </a:xfrm>
        </p:spPr>
        <p:txBody>
          <a:bodyPr/>
          <a:lstStyle/>
          <a:p>
            <a:r>
              <a:rPr lang="en-US" sz="2800" dirty="0"/>
              <a:t>With yellow-orange as the main tone, the design is done in </a:t>
            </a:r>
            <a:r>
              <a:rPr lang="en-US" sz="2800" dirty="0" err="1"/>
              <a:t>css</a:t>
            </a:r>
            <a:r>
              <a:rPr lang="en-US" sz="2800" dirty="0"/>
              <a:t> and </a:t>
            </a:r>
            <a:r>
              <a:rPr lang="en-US" sz="2800" dirty="0" err="1"/>
              <a:t>php</a:t>
            </a:r>
            <a:r>
              <a:rPr lang="en-US" sz="2800" dirty="0"/>
              <a:t>, the fonts and buttons can be distinguished at a glance, and the overall design is as close to commercial standards as possible.</a:t>
            </a:r>
          </a:p>
        </p:txBody>
      </p:sp>
    </p:spTree>
    <p:extLst>
      <p:ext uri="{BB962C8B-B14F-4D97-AF65-F5344CB8AC3E}">
        <p14:creationId xmlns:p14="http://schemas.microsoft.com/office/powerpoint/2010/main" val="183484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8017536-4EB2-9772-D9A4-C29CCBB02932}"/>
              </a:ext>
            </a:extLst>
          </p:cNvPr>
          <p:cNvSpPr>
            <a:spLocks noGrp="1"/>
          </p:cNvSpPr>
          <p:nvPr>
            <p:ph type="dt" sz="half" idx="2"/>
          </p:nvPr>
        </p:nvSpPr>
        <p:spPr/>
        <p:txBody>
          <a:bodyPr/>
          <a:lstStyle/>
          <a:p>
            <a:fld id="{C1583C39-01BF-7F43-854C-FBB4E9AB6B0C}" type="datetime1">
              <a:rPr lang="en-US" smtClean="0"/>
              <a:pPr/>
              <a:t>12/2/2022</a:t>
            </a:fld>
            <a:endParaRPr lang="en-US" dirty="0"/>
          </a:p>
        </p:txBody>
      </p:sp>
      <p:sp>
        <p:nvSpPr>
          <p:cNvPr id="5" name="页脚占位符 4">
            <a:extLst>
              <a:ext uri="{FF2B5EF4-FFF2-40B4-BE49-F238E27FC236}">
                <a16:creationId xmlns:a16="http://schemas.microsoft.com/office/drawing/2014/main" id="{B3D8EFD1-88AD-2781-4988-D0A3545909E2}"/>
              </a:ext>
            </a:extLst>
          </p:cNvPr>
          <p:cNvSpPr>
            <a:spLocks noGrp="1"/>
          </p:cNvSpPr>
          <p:nvPr>
            <p:ph type="ftr" sz="quarter" idx="3"/>
          </p:nvPr>
        </p:nvSpPr>
        <p:spPr/>
        <p:txBody>
          <a:bodyPr/>
          <a:lstStyle/>
          <a:p>
            <a:r>
              <a:rPr lang="en-US" dirty="0"/>
              <a:t>POPCORN</a:t>
            </a:r>
          </a:p>
        </p:txBody>
      </p:sp>
      <p:sp>
        <p:nvSpPr>
          <p:cNvPr id="6" name="灯片编号占位符 5">
            <a:extLst>
              <a:ext uri="{FF2B5EF4-FFF2-40B4-BE49-F238E27FC236}">
                <a16:creationId xmlns:a16="http://schemas.microsoft.com/office/drawing/2014/main" id="{A5E8C8F4-2066-3C0D-2AED-AD9FFE4D9924}"/>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10" name="文本框 9">
            <a:extLst>
              <a:ext uri="{FF2B5EF4-FFF2-40B4-BE49-F238E27FC236}">
                <a16:creationId xmlns:a16="http://schemas.microsoft.com/office/drawing/2014/main" id="{A32FD0F6-C508-6242-FC42-C452B04F1811}"/>
              </a:ext>
            </a:extLst>
          </p:cNvPr>
          <p:cNvSpPr txBox="1"/>
          <p:nvPr/>
        </p:nvSpPr>
        <p:spPr>
          <a:xfrm>
            <a:off x="754392" y="340454"/>
            <a:ext cx="4518578" cy="1200329"/>
          </a:xfrm>
          <a:prstGeom prst="rect">
            <a:avLst/>
          </a:prstGeom>
          <a:noFill/>
        </p:spPr>
        <p:txBody>
          <a:bodyPr wrap="square">
            <a:spAutoFit/>
          </a:bodyPr>
          <a:lstStyle/>
          <a:p>
            <a:r>
              <a:rPr lang="en-US" dirty="0"/>
              <a:t>Popularity-Based Recommendations:</a:t>
            </a:r>
          </a:p>
          <a:p>
            <a:r>
              <a:rPr lang="en-US" dirty="0"/>
              <a:t>Recommendation based on collaborative filtering: find users with similar histories and see what movies to watch again</a:t>
            </a:r>
          </a:p>
        </p:txBody>
      </p:sp>
      <p:pic>
        <p:nvPicPr>
          <p:cNvPr id="11" name="图片 10">
            <a:extLst>
              <a:ext uri="{FF2B5EF4-FFF2-40B4-BE49-F238E27FC236}">
                <a16:creationId xmlns:a16="http://schemas.microsoft.com/office/drawing/2014/main" id="{8CB6863D-6C6C-1ED4-F9A4-728521DFDA8F}"/>
              </a:ext>
            </a:extLst>
          </p:cNvPr>
          <p:cNvPicPr>
            <a:picLocks noChangeAspect="1"/>
          </p:cNvPicPr>
          <p:nvPr/>
        </p:nvPicPr>
        <p:blipFill>
          <a:blip r:embed="rId2"/>
          <a:stretch>
            <a:fillRect/>
          </a:stretch>
        </p:blipFill>
        <p:spPr>
          <a:xfrm>
            <a:off x="616766" y="2511705"/>
            <a:ext cx="6034847" cy="3576579"/>
          </a:xfrm>
          <a:prstGeom prst="rect">
            <a:avLst/>
          </a:prstGeom>
        </p:spPr>
      </p:pic>
      <p:pic>
        <p:nvPicPr>
          <p:cNvPr id="12" name="Picture 2">
            <a:extLst>
              <a:ext uri="{FF2B5EF4-FFF2-40B4-BE49-F238E27FC236}">
                <a16:creationId xmlns:a16="http://schemas.microsoft.com/office/drawing/2014/main" id="{539694C7-6E1E-F435-DE7C-9A1FFED07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13" y="4113255"/>
            <a:ext cx="4246337" cy="109502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16B02AA-5DFD-2052-AC2E-5608B308BE26}"/>
              </a:ext>
            </a:extLst>
          </p:cNvPr>
          <p:cNvSpPr txBox="1"/>
          <p:nvPr/>
        </p:nvSpPr>
        <p:spPr>
          <a:xfrm>
            <a:off x="864911" y="2243639"/>
            <a:ext cx="4518578" cy="461665"/>
          </a:xfrm>
          <a:prstGeom prst="rect">
            <a:avLst/>
          </a:prstGeom>
          <a:noFill/>
        </p:spPr>
        <p:txBody>
          <a:bodyPr wrap="square">
            <a:spAutoFit/>
          </a:bodyPr>
          <a:lstStyle/>
          <a:p>
            <a:r>
              <a:rPr lang="en-US" sz="2400" dirty="0">
                <a:solidFill>
                  <a:schemeClr val="tx2">
                    <a:lumMod val="10000"/>
                  </a:schemeClr>
                </a:solidFill>
              </a:rPr>
              <a:t>user-based CF</a:t>
            </a:r>
          </a:p>
        </p:txBody>
      </p:sp>
      <p:sp>
        <p:nvSpPr>
          <p:cNvPr id="14" name="文本框 13">
            <a:extLst>
              <a:ext uri="{FF2B5EF4-FFF2-40B4-BE49-F238E27FC236}">
                <a16:creationId xmlns:a16="http://schemas.microsoft.com/office/drawing/2014/main" id="{B70B73EB-3AEF-077D-ACE1-3CA221DEEC3D}"/>
              </a:ext>
            </a:extLst>
          </p:cNvPr>
          <p:cNvSpPr txBox="1"/>
          <p:nvPr/>
        </p:nvSpPr>
        <p:spPr>
          <a:xfrm>
            <a:off x="6651613" y="3188337"/>
            <a:ext cx="4518578" cy="369332"/>
          </a:xfrm>
          <a:prstGeom prst="rect">
            <a:avLst/>
          </a:prstGeom>
          <a:noFill/>
        </p:spPr>
        <p:txBody>
          <a:bodyPr wrap="square">
            <a:spAutoFit/>
          </a:bodyPr>
          <a:lstStyle/>
          <a:p>
            <a:r>
              <a:rPr lang="en-US" dirty="0"/>
              <a:t>item-based CF</a:t>
            </a:r>
          </a:p>
        </p:txBody>
      </p:sp>
    </p:spTree>
    <p:extLst>
      <p:ext uri="{BB962C8B-B14F-4D97-AF65-F5344CB8AC3E}">
        <p14:creationId xmlns:p14="http://schemas.microsoft.com/office/powerpoint/2010/main" val="305912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1B687F4-7F72-0683-1EA5-5D539EA35F8F}"/>
              </a:ext>
            </a:extLst>
          </p:cNvPr>
          <p:cNvSpPr>
            <a:spLocks noGrp="1"/>
          </p:cNvSpPr>
          <p:nvPr>
            <p:ph type="dt" sz="half" idx="2"/>
          </p:nvPr>
        </p:nvSpPr>
        <p:spPr/>
        <p:txBody>
          <a:bodyPr/>
          <a:lstStyle/>
          <a:p>
            <a:fld id="{C1583C39-01BF-7F43-854C-FBB4E9AB6B0C}" type="datetime1">
              <a:rPr lang="en-US" smtClean="0"/>
              <a:pPr/>
              <a:t>12/2/2022</a:t>
            </a:fld>
            <a:endParaRPr lang="en-US" dirty="0"/>
          </a:p>
        </p:txBody>
      </p:sp>
      <p:sp>
        <p:nvSpPr>
          <p:cNvPr id="5" name="页脚占位符 4">
            <a:extLst>
              <a:ext uri="{FF2B5EF4-FFF2-40B4-BE49-F238E27FC236}">
                <a16:creationId xmlns:a16="http://schemas.microsoft.com/office/drawing/2014/main" id="{ECEE9C9B-B5FA-EA65-440A-A5CD474E621F}"/>
              </a:ext>
            </a:extLst>
          </p:cNvPr>
          <p:cNvSpPr>
            <a:spLocks noGrp="1"/>
          </p:cNvSpPr>
          <p:nvPr>
            <p:ph type="ftr" sz="quarter" idx="3"/>
          </p:nvPr>
        </p:nvSpPr>
        <p:spPr/>
        <p:txBody>
          <a:bodyPr/>
          <a:lstStyle/>
          <a:p>
            <a:r>
              <a:rPr lang="en-US"/>
              <a:t>PRESENTATION TITLE</a:t>
            </a:r>
            <a:endParaRPr lang="en-US" dirty="0"/>
          </a:p>
        </p:txBody>
      </p:sp>
      <p:sp>
        <p:nvSpPr>
          <p:cNvPr id="6" name="灯片编号占位符 5">
            <a:extLst>
              <a:ext uri="{FF2B5EF4-FFF2-40B4-BE49-F238E27FC236}">
                <a16:creationId xmlns:a16="http://schemas.microsoft.com/office/drawing/2014/main" id="{18822F1E-F7CF-1B18-F388-4E73649C4D6E}"/>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11" name="图片 10">
            <a:extLst>
              <a:ext uri="{FF2B5EF4-FFF2-40B4-BE49-F238E27FC236}">
                <a16:creationId xmlns:a16="http://schemas.microsoft.com/office/drawing/2014/main" id="{2151B601-1301-215E-F1D0-6A488EA2D4CD}"/>
              </a:ext>
            </a:extLst>
          </p:cNvPr>
          <p:cNvPicPr>
            <a:picLocks noChangeAspect="1"/>
          </p:cNvPicPr>
          <p:nvPr/>
        </p:nvPicPr>
        <p:blipFill>
          <a:blip r:embed="rId2"/>
          <a:stretch>
            <a:fillRect/>
          </a:stretch>
        </p:blipFill>
        <p:spPr>
          <a:xfrm>
            <a:off x="3246379" y="16019"/>
            <a:ext cx="5066101" cy="6841981"/>
          </a:xfrm>
          <a:prstGeom prst="rect">
            <a:avLst/>
          </a:prstGeom>
        </p:spPr>
      </p:pic>
      <p:sp>
        <p:nvSpPr>
          <p:cNvPr id="12" name="文本框 11">
            <a:extLst>
              <a:ext uri="{FF2B5EF4-FFF2-40B4-BE49-F238E27FC236}">
                <a16:creationId xmlns:a16="http://schemas.microsoft.com/office/drawing/2014/main" id="{4D1F81C8-4EE4-7694-1DF1-28A7437F6D61}"/>
              </a:ext>
            </a:extLst>
          </p:cNvPr>
          <p:cNvSpPr txBox="1"/>
          <p:nvPr/>
        </p:nvSpPr>
        <p:spPr>
          <a:xfrm>
            <a:off x="1854335" y="16020"/>
            <a:ext cx="6096000" cy="461665"/>
          </a:xfrm>
          <a:prstGeom prst="rect">
            <a:avLst/>
          </a:prstGeom>
          <a:noFill/>
        </p:spPr>
        <p:txBody>
          <a:bodyPr wrap="square">
            <a:spAutoFit/>
          </a:bodyPr>
          <a:lstStyle/>
          <a:p>
            <a:r>
              <a:rPr lang="en-US" sz="2400" b="1" dirty="0">
                <a:solidFill>
                  <a:srgbClr val="494949"/>
                </a:solidFill>
                <a:latin typeface="DDG_ProximaNova"/>
              </a:rPr>
              <a:t>convolutional neural network- CNN</a:t>
            </a:r>
            <a:endParaRPr lang="en-US" sz="2400" b="1" dirty="0"/>
          </a:p>
        </p:txBody>
      </p:sp>
      <p:sp>
        <p:nvSpPr>
          <p:cNvPr id="13" name="文本框 12">
            <a:extLst>
              <a:ext uri="{FF2B5EF4-FFF2-40B4-BE49-F238E27FC236}">
                <a16:creationId xmlns:a16="http://schemas.microsoft.com/office/drawing/2014/main" id="{BDACF9D2-B180-2E69-CCB6-3205EC6D5B97}"/>
              </a:ext>
            </a:extLst>
          </p:cNvPr>
          <p:cNvSpPr txBox="1"/>
          <p:nvPr/>
        </p:nvSpPr>
        <p:spPr>
          <a:xfrm>
            <a:off x="0" y="1588923"/>
            <a:ext cx="2472612" cy="4524315"/>
          </a:xfrm>
          <a:prstGeom prst="rect">
            <a:avLst/>
          </a:prstGeom>
          <a:noFill/>
        </p:spPr>
        <p:txBody>
          <a:bodyPr wrap="square">
            <a:spAutoFit/>
          </a:bodyPr>
          <a:lstStyle/>
          <a:p>
            <a:r>
              <a:rPr lang="en-US" sz="2400" dirty="0"/>
              <a:t>1.Recommended films in the same genre</a:t>
            </a:r>
          </a:p>
          <a:p>
            <a:r>
              <a:rPr lang="en-US" sz="2400" dirty="0"/>
              <a:t>2.recommending movies that users like</a:t>
            </a:r>
          </a:p>
          <a:p>
            <a:r>
              <a:rPr lang="en-US" sz="2400" dirty="0"/>
              <a:t>3. What other movies have people who have seen this movie watched (or liked)</a:t>
            </a:r>
          </a:p>
        </p:txBody>
      </p:sp>
      <p:sp>
        <p:nvSpPr>
          <p:cNvPr id="14" name="文本框 13">
            <a:extLst>
              <a:ext uri="{FF2B5EF4-FFF2-40B4-BE49-F238E27FC236}">
                <a16:creationId xmlns:a16="http://schemas.microsoft.com/office/drawing/2014/main" id="{5165AEC9-166D-E9A0-6804-463FFA375C3E}"/>
              </a:ext>
            </a:extLst>
          </p:cNvPr>
          <p:cNvSpPr txBox="1"/>
          <p:nvPr/>
        </p:nvSpPr>
        <p:spPr>
          <a:xfrm>
            <a:off x="8529445" y="1118191"/>
            <a:ext cx="2686205" cy="1938992"/>
          </a:xfrm>
          <a:prstGeom prst="rect">
            <a:avLst/>
          </a:prstGeom>
          <a:noFill/>
        </p:spPr>
        <p:txBody>
          <a:bodyPr wrap="square">
            <a:spAutoFit/>
          </a:bodyPr>
          <a:lstStyle/>
          <a:p>
            <a:r>
              <a:rPr lang="en-US" sz="2400" dirty="0"/>
              <a:t>train model-test model-Adjusting model parameters-Predictions for new users</a:t>
            </a:r>
          </a:p>
        </p:txBody>
      </p:sp>
    </p:spTree>
    <p:extLst>
      <p:ext uri="{BB962C8B-B14F-4D97-AF65-F5344CB8AC3E}">
        <p14:creationId xmlns:p14="http://schemas.microsoft.com/office/powerpoint/2010/main" val="150158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240C728-2813-66D3-A333-AAD384AD7D67}"/>
              </a:ext>
            </a:extLst>
          </p:cNvPr>
          <p:cNvSpPr>
            <a:spLocks noGrp="1"/>
          </p:cNvSpPr>
          <p:nvPr>
            <p:ph type="dt" sz="half" idx="2"/>
          </p:nvPr>
        </p:nvSpPr>
        <p:spPr/>
        <p:txBody>
          <a:bodyPr/>
          <a:lstStyle/>
          <a:p>
            <a:fld id="{C1583C39-01BF-7F43-854C-FBB4E9AB6B0C}" type="datetime1">
              <a:rPr lang="en-US" smtClean="0"/>
              <a:pPr/>
              <a:t>12/2/2022</a:t>
            </a:fld>
            <a:endParaRPr lang="en-US" dirty="0"/>
          </a:p>
        </p:txBody>
      </p:sp>
      <p:sp>
        <p:nvSpPr>
          <p:cNvPr id="5" name="页脚占位符 4">
            <a:extLst>
              <a:ext uri="{FF2B5EF4-FFF2-40B4-BE49-F238E27FC236}">
                <a16:creationId xmlns:a16="http://schemas.microsoft.com/office/drawing/2014/main" id="{4153A701-2973-B4BF-4484-58F3B3A90D6D}"/>
              </a:ext>
            </a:extLst>
          </p:cNvPr>
          <p:cNvSpPr>
            <a:spLocks noGrp="1"/>
          </p:cNvSpPr>
          <p:nvPr>
            <p:ph type="ftr" sz="quarter" idx="3"/>
          </p:nvPr>
        </p:nvSpPr>
        <p:spPr/>
        <p:txBody>
          <a:bodyPr/>
          <a:lstStyle/>
          <a:p>
            <a:r>
              <a:rPr lang="en-US" dirty="0"/>
              <a:t>POPCORN</a:t>
            </a:r>
          </a:p>
        </p:txBody>
      </p:sp>
      <p:sp>
        <p:nvSpPr>
          <p:cNvPr id="6" name="灯片编号占位符 5">
            <a:extLst>
              <a:ext uri="{FF2B5EF4-FFF2-40B4-BE49-F238E27FC236}">
                <a16:creationId xmlns:a16="http://schemas.microsoft.com/office/drawing/2014/main" id="{03A06217-5C00-7A0B-8CBE-41132669FC24}"/>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11" name="图片 10">
            <a:extLst>
              <a:ext uri="{FF2B5EF4-FFF2-40B4-BE49-F238E27FC236}">
                <a16:creationId xmlns:a16="http://schemas.microsoft.com/office/drawing/2014/main" id="{4EDE2A73-BA29-2348-4CA9-19BFFD5FE667}"/>
              </a:ext>
            </a:extLst>
          </p:cNvPr>
          <p:cNvPicPr>
            <a:picLocks noChangeAspect="1"/>
          </p:cNvPicPr>
          <p:nvPr/>
        </p:nvPicPr>
        <p:blipFill>
          <a:blip r:embed="rId2"/>
          <a:stretch>
            <a:fillRect/>
          </a:stretch>
        </p:blipFill>
        <p:spPr>
          <a:xfrm>
            <a:off x="7221882" y="3305414"/>
            <a:ext cx="3432238" cy="2247298"/>
          </a:xfrm>
          <a:prstGeom prst="rect">
            <a:avLst/>
          </a:prstGeom>
        </p:spPr>
      </p:pic>
      <p:pic>
        <p:nvPicPr>
          <p:cNvPr id="13" name="图片 12">
            <a:extLst>
              <a:ext uri="{FF2B5EF4-FFF2-40B4-BE49-F238E27FC236}">
                <a16:creationId xmlns:a16="http://schemas.microsoft.com/office/drawing/2014/main" id="{989DCBDA-276C-4B19-49C3-B5798565D76F}"/>
              </a:ext>
            </a:extLst>
          </p:cNvPr>
          <p:cNvPicPr>
            <a:picLocks noChangeAspect="1"/>
          </p:cNvPicPr>
          <p:nvPr/>
        </p:nvPicPr>
        <p:blipFill>
          <a:blip r:embed="rId3"/>
          <a:stretch>
            <a:fillRect/>
          </a:stretch>
        </p:blipFill>
        <p:spPr>
          <a:xfrm>
            <a:off x="7221882" y="899660"/>
            <a:ext cx="3760255" cy="2405754"/>
          </a:xfrm>
          <a:prstGeom prst="rect">
            <a:avLst/>
          </a:prstGeom>
        </p:spPr>
      </p:pic>
      <p:pic>
        <p:nvPicPr>
          <p:cNvPr id="14" name="Picture 2">
            <a:extLst>
              <a:ext uri="{FF2B5EF4-FFF2-40B4-BE49-F238E27FC236}">
                <a16:creationId xmlns:a16="http://schemas.microsoft.com/office/drawing/2014/main" id="{AB9BAC75-187F-EB59-2673-72C2E7883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0" y="1665515"/>
            <a:ext cx="6810375" cy="365760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0D8DA760-EF96-57A8-3391-B685755E1A61}"/>
              </a:ext>
            </a:extLst>
          </p:cNvPr>
          <p:cNvSpPr txBox="1"/>
          <p:nvPr/>
        </p:nvSpPr>
        <p:spPr>
          <a:xfrm>
            <a:off x="1181111" y="447614"/>
            <a:ext cx="6097554" cy="369332"/>
          </a:xfrm>
          <a:prstGeom prst="rect">
            <a:avLst/>
          </a:prstGeom>
          <a:noFill/>
        </p:spPr>
        <p:txBody>
          <a:bodyPr wrap="square">
            <a:spAutoFit/>
          </a:bodyPr>
          <a:lstStyle/>
          <a:p>
            <a:r>
              <a:rPr lang="en-US" dirty="0"/>
              <a:t>CNN model performance</a:t>
            </a:r>
          </a:p>
        </p:txBody>
      </p:sp>
    </p:spTree>
    <p:extLst>
      <p:ext uri="{BB962C8B-B14F-4D97-AF65-F5344CB8AC3E}">
        <p14:creationId xmlns:p14="http://schemas.microsoft.com/office/powerpoint/2010/main" val="387880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D47839-24F6-05D4-0E58-C192261BA477}"/>
              </a:ext>
            </a:extLst>
          </p:cNvPr>
          <p:cNvSpPr>
            <a:spLocks noGrp="1"/>
          </p:cNvSpPr>
          <p:nvPr>
            <p:ph type="dt" sz="half" idx="2"/>
          </p:nvPr>
        </p:nvSpPr>
        <p:spPr/>
        <p:txBody>
          <a:bodyPr/>
          <a:lstStyle/>
          <a:p>
            <a:fld id="{C1583C39-01BF-7F43-854C-FBB4E9AB6B0C}" type="datetime1">
              <a:rPr lang="en-US" smtClean="0"/>
              <a:pPr/>
              <a:t>12/2/2022</a:t>
            </a:fld>
            <a:endParaRPr lang="en-US" dirty="0"/>
          </a:p>
        </p:txBody>
      </p:sp>
      <p:sp>
        <p:nvSpPr>
          <p:cNvPr id="5" name="Footer Placeholder 4">
            <a:extLst>
              <a:ext uri="{FF2B5EF4-FFF2-40B4-BE49-F238E27FC236}">
                <a16:creationId xmlns:a16="http://schemas.microsoft.com/office/drawing/2014/main" id="{23306D35-B047-0F36-E76C-E1DF7D9BCF9E}"/>
              </a:ext>
            </a:extLst>
          </p:cNvPr>
          <p:cNvSpPr>
            <a:spLocks noGrp="1"/>
          </p:cNvSpPr>
          <p:nvPr>
            <p:ph type="ftr" sz="quarter" idx="3"/>
          </p:nvPr>
        </p:nvSpPr>
        <p:spPr/>
        <p:txBody>
          <a:bodyPr/>
          <a:lstStyle/>
          <a:p>
            <a:r>
              <a:rPr lang="en-US" dirty="0"/>
              <a:t>POPCORN</a:t>
            </a:r>
          </a:p>
        </p:txBody>
      </p:sp>
      <p:sp>
        <p:nvSpPr>
          <p:cNvPr id="6" name="Slide Number Placeholder 5">
            <a:extLst>
              <a:ext uri="{FF2B5EF4-FFF2-40B4-BE49-F238E27FC236}">
                <a16:creationId xmlns:a16="http://schemas.microsoft.com/office/drawing/2014/main" id="{E30F5CCD-E2B6-9ADD-4DD4-60CDABED3AAA}"/>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10" name="video1255881953">
            <a:hlinkClick r:id="" action="ppaction://media"/>
            <a:extLst>
              <a:ext uri="{FF2B5EF4-FFF2-40B4-BE49-F238E27FC236}">
                <a16:creationId xmlns:a16="http://schemas.microsoft.com/office/drawing/2014/main" id="{6AA5248D-6E08-6682-E5F8-DB89690FB757}"/>
              </a:ext>
            </a:extLst>
          </p:cNvPr>
          <p:cNvPicPr>
            <a:picLocks noGrp="1" noChangeAspect="1"/>
          </p:cNvPicPr>
          <p:nvPr>
            <p:ph idx="10"/>
            <a:videoFile r:link="rId2"/>
            <p:extLst>
              <p:ext uri="{DAA4B4D4-6D71-4841-9C94-3DE7FCFB9230}">
                <p14:media xmlns:p14="http://schemas.microsoft.com/office/powerpoint/2010/main" r:embed="rId1"/>
              </p:ext>
            </p:extLst>
          </p:nvPr>
        </p:nvPicPr>
        <p:blipFill>
          <a:blip r:embed="rId4"/>
          <a:stretch>
            <a:fillRect/>
          </a:stretch>
        </p:blipFill>
        <p:spPr>
          <a:xfrm>
            <a:off x="170628" y="136525"/>
            <a:ext cx="11850743" cy="6219825"/>
          </a:xfrm>
        </p:spPr>
      </p:pic>
    </p:spTree>
    <p:extLst>
      <p:ext uri="{BB962C8B-B14F-4D97-AF65-F5344CB8AC3E}">
        <p14:creationId xmlns:p14="http://schemas.microsoft.com/office/powerpoint/2010/main" val="384501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7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Team members</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
        <p:nvSpPr>
          <p:cNvPr id="8" name="Content Placeholder 7">
            <a:extLst>
              <a:ext uri="{FF2B5EF4-FFF2-40B4-BE49-F238E27FC236}">
                <a16:creationId xmlns:a16="http://schemas.microsoft.com/office/drawing/2014/main" id="{2A7DB657-F179-7872-1ACC-8063F4475EEC}"/>
              </a:ext>
            </a:extLst>
          </p:cNvPr>
          <p:cNvSpPr>
            <a:spLocks noGrp="1"/>
          </p:cNvSpPr>
          <p:nvPr>
            <p:ph idx="1"/>
          </p:nvPr>
        </p:nvSpPr>
        <p:spPr>
          <a:xfrm>
            <a:off x="3364525" y="2017467"/>
            <a:ext cx="7582150" cy="3366815"/>
          </a:xfrm>
        </p:spPr>
        <p:txBody>
          <a:bodyPr/>
          <a:lstStyle/>
          <a:p>
            <a:r>
              <a:rPr lang="en-US" dirty="0"/>
              <a:t>Alana Traylor</a:t>
            </a:r>
          </a:p>
          <a:p>
            <a:r>
              <a:rPr lang="en-US" dirty="0"/>
              <a:t>project management, lead the direction of the design and layout. Website building, API connection, assisting with database and API connectivity</a:t>
            </a:r>
            <a:br>
              <a:rPr lang="en-US" dirty="0"/>
            </a:br>
            <a:endParaRPr lang="en-US" dirty="0"/>
          </a:p>
          <a:p>
            <a:endParaRPr lang="en-US" dirty="0"/>
          </a:p>
        </p:txBody>
      </p:sp>
      <p:pic>
        <p:nvPicPr>
          <p:cNvPr id="9" name="Picture 8">
            <a:extLst>
              <a:ext uri="{FF2B5EF4-FFF2-40B4-BE49-F238E27FC236}">
                <a16:creationId xmlns:a16="http://schemas.microsoft.com/office/drawing/2014/main" id="{157EDF47-BA5A-579A-C6D9-37E99AADF90A}"/>
              </a:ext>
            </a:extLst>
          </p:cNvPr>
          <p:cNvPicPr>
            <a:picLocks noChangeAspect="1"/>
          </p:cNvPicPr>
          <p:nvPr/>
        </p:nvPicPr>
        <p:blipFill>
          <a:blip r:embed="rId2"/>
          <a:stretch>
            <a:fillRect/>
          </a:stretch>
        </p:blipFill>
        <p:spPr>
          <a:xfrm>
            <a:off x="691700" y="1884888"/>
            <a:ext cx="2672825" cy="3631972"/>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Team members</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
        <p:nvSpPr>
          <p:cNvPr id="8" name="Content Placeholder 7">
            <a:extLst>
              <a:ext uri="{FF2B5EF4-FFF2-40B4-BE49-F238E27FC236}">
                <a16:creationId xmlns:a16="http://schemas.microsoft.com/office/drawing/2014/main" id="{2A7DB657-F179-7872-1ACC-8063F4475EEC}"/>
              </a:ext>
            </a:extLst>
          </p:cNvPr>
          <p:cNvSpPr>
            <a:spLocks noGrp="1"/>
          </p:cNvSpPr>
          <p:nvPr>
            <p:ph idx="1"/>
          </p:nvPr>
        </p:nvSpPr>
        <p:spPr>
          <a:xfrm>
            <a:off x="3364525" y="2017467"/>
            <a:ext cx="7582150" cy="3366815"/>
          </a:xfrm>
        </p:spPr>
        <p:txBody>
          <a:bodyPr/>
          <a:lstStyle/>
          <a:p>
            <a:r>
              <a:rPr lang="en-US" dirty="0" err="1"/>
              <a:t>Sytiva</a:t>
            </a:r>
            <a:r>
              <a:rPr lang="en-US" dirty="0"/>
              <a:t> Wheeler:</a:t>
            </a:r>
          </a:p>
          <a:p>
            <a:r>
              <a:rPr lang="en-US" dirty="0"/>
              <a:t>creation of the database, database connections, various API connections, test and debug any functions that utilize API or Database connections.</a:t>
            </a:r>
          </a:p>
          <a:p>
            <a:endParaRPr lang="en-US" dirty="0"/>
          </a:p>
        </p:txBody>
      </p:sp>
      <p:pic>
        <p:nvPicPr>
          <p:cNvPr id="3" name="Picture 2">
            <a:extLst>
              <a:ext uri="{FF2B5EF4-FFF2-40B4-BE49-F238E27FC236}">
                <a16:creationId xmlns:a16="http://schemas.microsoft.com/office/drawing/2014/main" id="{E4EC85FA-1CF4-9795-E9EE-13BBEFA85778}"/>
              </a:ext>
            </a:extLst>
          </p:cNvPr>
          <p:cNvPicPr>
            <a:picLocks noChangeAspect="1"/>
          </p:cNvPicPr>
          <p:nvPr/>
        </p:nvPicPr>
        <p:blipFill>
          <a:blip r:embed="rId2"/>
          <a:stretch>
            <a:fillRect/>
          </a:stretch>
        </p:blipFill>
        <p:spPr>
          <a:xfrm>
            <a:off x="554025" y="1792660"/>
            <a:ext cx="2810500" cy="3816427"/>
          </a:xfrm>
          <a:prstGeom prst="rect">
            <a:avLst/>
          </a:prstGeom>
        </p:spPr>
      </p:pic>
    </p:spTree>
    <p:extLst>
      <p:ext uri="{BB962C8B-B14F-4D97-AF65-F5344CB8AC3E}">
        <p14:creationId xmlns:p14="http://schemas.microsoft.com/office/powerpoint/2010/main" val="1843559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Team members</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sp>
        <p:nvSpPr>
          <p:cNvPr id="8" name="Content Placeholder 7">
            <a:extLst>
              <a:ext uri="{FF2B5EF4-FFF2-40B4-BE49-F238E27FC236}">
                <a16:creationId xmlns:a16="http://schemas.microsoft.com/office/drawing/2014/main" id="{2A7DB657-F179-7872-1ACC-8063F4475EEC}"/>
              </a:ext>
            </a:extLst>
          </p:cNvPr>
          <p:cNvSpPr>
            <a:spLocks noGrp="1"/>
          </p:cNvSpPr>
          <p:nvPr>
            <p:ph idx="1"/>
          </p:nvPr>
        </p:nvSpPr>
        <p:spPr>
          <a:xfrm>
            <a:off x="3364525" y="2017467"/>
            <a:ext cx="7582150" cy="3366815"/>
          </a:xfrm>
        </p:spPr>
        <p:txBody>
          <a:bodyPr/>
          <a:lstStyle/>
          <a:p>
            <a:r>
              <a:rPr lang="en-US" dirty="0" err="1"/>
              <a:t>Pengxu</a:t>
            </a:r>
            <a:r>
              <a:rPr lang="en-US" dirty="0"/>
              <a:t>(Aaron)</a:t>
            </a:r>
          </a:p>
          <a:p>
            <a:r>
              <a:rPr lang="en-US" dirty="0"/>
              <a:t>Project algorithm engineer, designing and implementing movie recommendation algorithms.</a:t>
            </a:r>
          </a:p>
          <a:p>
            <a:br>
              <a:rPr lang="en-US" dirty="0"/>
            </a:br>
            <a:endParaRPr lang="en-US" dirty="0"/>
          </a:p>
          <a:p>
            <a:endParaRPr lang="en-US" dirty="0"/>
          </a:p>
        </p:txBody>
      </p:sp>
      <p:pic>
        <p:nvPicPr>
          <p:cNvPr id="3" name="Picture 2">
            <a:extLst>
              <a:ext uri="{FF2B5EF4-FFF2-40B4-BE49-F238E27FC236}">
                <a16:creationId xmlns:a16="http://schemas.microsoft.com/office/drawing/2014/main" id="{9E839174-2CC1-E807-101D-3E99A0724857}"/>
              </a:ext>
            </a:extLst>
          </p:cNvPr>
          <p:cNvPicPr>
            <a:picLocks noChangeAspect="1"/>
          </p:cNvPicPr>
          <p:nvPr/>
        </p:nvPicPr>
        <p:blipFill>
          <a:blip r:embed="rId2"/>
          <a:stretch>
            <a:fillRect/>
          </a:stretch>
        </p:blipFill>
        <p:spPr>
          <a:xfrm>
            <a:off x="381000" y="1746388"/>
            <a:ext cx="2876673" cy="3908971"/>
          </a:xfrm>
          <a:prstGeom prst="rect">
            <a:avLst/>
          </a:prstGeom>
        </p:spPr>
      </p:pic>
    </p:spTree>
    <p:extLst>
      <p:ext uri="{BB962C8B-B14F-4D97-AF65-F5344CB8AC3E}">
        <p14:creationId xmlns:p14="http://schemas.microsoft.com/office/powerpoint/2010/main" val="223650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Team members</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12/2/2022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8" name="Content Placeholder 7">
            <a:extLst>
              <a:ext uri="{FF2B5EF4-FFF2-40B4-BE49-F238E27FC236}">
                <a16:creationId xmlns:a16="http://schemas.microsoft.com/office/drawing/2014/main" id="{2A7DB657-F179-7872-1ACC-8063F4475EEC}"/>
              </a:ext>
            </a:extLst>
          </p:cNvPr>
          <p:cNvSpPr>
            <a:spLocks noGrp="1"/>
          </p:cNvSpPr>
          <p:nvPr>
            <p:ph idx="1"/>
          </p:nvPr>
        </p:nvSpPr>
        <p:spPr>
          <a:xfrm>
            <a:off x="3364525" y="2017467"/>
            <a:ext cx="7582150" cy="3366815"/>
          </a:xfrm>
        </p:spPr>
        <p:txBody>
          <a:bodyPr/>
          <a:lstStyle/>
          <a:p>
            <a:r>
              <a:rPr lang="en-US" dirty="0"/>
              <a:t>Sonny Proctor</a:t>
            </a:r>
          </a:p>
          <a:p>
            <a:r>
              <a:rPr lang="en-US" dirty="0"/>
              <a:t>Website user interface design, presentation preparations.</a:t>
            </a:r>
          </a:p>
          <a:p>
            <a:br>
              <a:rPr lang="en-US" dirty="0"/>
            </a:br>
            <a:endParaRPr lang="en-US" dirty="0"/>
          </a:p>
          <a:p>
            <a:endParaRPr lang="en-US" dirty="0"/>
          </a:p>
        </p:txBody>
      </p:sp>
      <p:pic>
        <p:nvPicPr>
          <p:cNvPr id="3" name="Picture 2">
            <a:extLst>
              <a:ext uri="{FF2B5EF4-FFF2-40B4-BE49-F238E27FC236}">
                <a16:creationId xmlns:a16="http://schemas.microsoft.com/office/drawing/2014/main" id="{1C7E6A61-3698-11C3-C09A-1FD2BFD9B987}"/>
              </a:ext>
            </a:extLst>
          </p:cNvPr>
          <p:cNvPicPr>
            <a:picLocks noChangeAspect="1"/>
          </p:cNvPicPr>
          <p:nvPr/>
        </p:nvPicPr>
        <p:blipFill>
          <a:blip r:embed="rId2"/>
          <a:stretch>
            <a:fillRect/>
          </a:stretch>
        </p:blipFill>
        <p:spPr>
          <a:xfrm>
            <a:off x="381000" y="1791410"/>
            <a:ext cx="2810408" cy="3818927"/>
          </a:xfrm>
          <a:prstGeom prst="rect">
            <a:avLst/>
          </a:prstGeom>
        </p:spPr>
      </p:pic>
    </p:spTree>
    <p:extLst>
      <p:ext uri="{BB962C8B-B14F-4D97-AF65-F5344CB8AC3E}">
        <p14:creationId xmlns:p14="http://schemas.microsoft.com/office/powerpoint/2010/main" val="169645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92500"/>
          </a:bodyPr>
          <a:lstStyle/>
          <a:p>
            <a:r>
              <a:rPr lang="en-US" dirty="0"/>
              <a:t>Popcorn is a web application that allows users to browse through various genres of movies extracted from the multiple API database.</a:t>
            </a:r>
          </a:p>
          <a:p>
            <a:r>
              <a:rPr lang="en-US" dirty="0"/>
              <a:t>The website is designed to be user-friendly with a very simple start of creating an account, picking a few genre preferences and which streaming services are going to be used. These inputs are then used to generate which movies are recommended to the user and they are listed in order of highest rating.</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12/2/2022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The user will interact with the interface in terms of having links to where the movie is streamed or the link to the movie on their preferred streaming service. They will be able indicate whether they want to add a movie to a watch list for future reference or to a favorites list. </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12/2/2022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POPCORN</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81857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WHY (it is needed)</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12/2/2022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POPCORN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9" name="Content Placeholder 8">
            <a:extLst>
              <a:ext uri="{FF2B5EF4-FFF2-40B4-BE49-F238E27FC236}">
                <a16:creationId xmlns:a16="http://schemas.microsoft.com/office/drawing/2014/main" id="{70847FDC-6B35-195E-1CE3-EFF11F318301}"/>
              </a:ext>
            </a:extLst>
          </p:cNvPr>
          <p:cNvSpPr>
            <a:spLocks noGrp="1"/>
          </p:cNvSpPr>
          <p:nvPr>
            <p:ph idx="1"/>
          </p:nvPr>
        </p:nvSpPr>
        <p:spPr>
          <a:xfrm>
            <a:off x="1167492" y="2103511"/>
            <a:ext cx="9779182" cy="3366815"/>
          </a:xfrm>
        </p:spPr>
        <p:txBody>
          <a:bodyPr/>
          <a:lstStyle/>
          <a:p>
            <a:r>
              <a:rPr lang="en-US" dirty="0"/>
              <a:t>The idea of Popcorn came from the increase of streaming platforms being used by movie watchers at home due to the pandemic. Lots of streaming bundles became popular such as the Disney+ bundle for example. Popcorn will allow users to find the movie they want to watch and which platform it is located on instead of switching between the different apps to browse all over again in the movie section. </a:t>
            </a:r>
          </a:p>
          <a:p>
            <a:endParaRPr lang="en-US" dirty="0"/>
          </a:p>
        </p:txBody>
      </p:sp>
    </p:spTree>
    <p:extLst>
      <p:ext uri="{BB962C8B-B14F-4D97-AF65-F5344CB8AC3E}">
        <p14:creationId xmlns:p14="http://schemas.microsoft.com/office/powerpoint/2010/main" val="152738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WHAT (is the goal)</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12/2/2022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POPCORN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9" name="Content Placeholder 8">
            <a:extLst>
              <a:ext uri="{FF2B5EF4-FFF2-40B4-BE49-F238E27FC236}">
                <a16:creationId xmlns:a16="http://schemas.microsoft.com/office/drawing/2014/main" id="{70847FDC-6B35-195E-1CE3-EFF11F318301}"/>
              </a:ext>
            </a:extLst>
          </p:cNvPr>
          <p:cNvSpPr>
            <a:spLocks noGrp="1"/>
          </p:cNvSpPr>
          <p:nvPr>
            <p:ph idx="1"/>
          </p:nvPr>
        </p:nvSpPr>
        <p:spPr>
          <a:xfrm>
            <a:off x="1167492" y="2103511"/>
            <a:ext cx="9779182" cy="3366815"/>
          </a:xfrm>
        </p:spPr>
        <p:txBody>
          <a:bodyPr/>
          <a:lstStyle/>
          <a:p>
            <a:r>
              <a:rPr lang="en-US" dirty="0"/>
              <a:t>The goal is to have a web application with movies listed and users able to get proper recommendations from previous movies they have watched, favorited or based on their specific genre preferences along with their movie streaming service of choice.</a:t>
            </a:r>
          </a:p>
          <a:p>
            <a:endParaRPr lang="en-US" dirty="0"/>
          </a:p>
        </p:txBody>
      </p:sp>
    </p:spTree>
    <p:extLst>
      <p:ext uri="{BB962C8B-B14F-4D97-AF65-F5344CB8AC3E}">
        <p14:creationId xmlns:p14="http://schemas.microsoft.com/office/powerpoint/2010/main" val="2022129212"/>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AA61D57666C1489029D76EE03B5064" ma:contentTypeVersion="2" ma:contentTypeDescription="Create a new document." ma:contentTypeScope="" ma:versionID="6734609ceef17ad3ec141fcb62d4f97a">
  <xsd:schema xmlns:xsd="http://www.w3.org/2001/XMLSchema" xmlns:xs="http://www.w3.org/2001/XMLSchema" xmlns:p="http://schemas.microsoft.com/office/2006/metadata/properties" xmlns:ns3="83dc337e-600b-4146-95d9-28c409f873c1" targetNamespace="http://schemas.microsoft.com/office/2006/metadata/properties" ma:root="true" ma:fieldsID="b3cd8751b006b2806f10f0bde97f2f1a" ns3:_="">
    <xsd:import namespace="83dc337e-600b-4146-95d9-28c409f873c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c337e-600b-4146-95d9-28c409f873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D37C4511-4C59-4276-94F2-7CD7A80B7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c337e-600b-4146-95d9-28c409f873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83dc337e-600b-4146-95d9-28c409f873c1"/>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{269513B5-8301-4C63-970A-E82E1CB10A49}tf45331398_win32</Template>
  <TotalTime>396</TotalTime>
  <Words>907</Words>
  <Application>Microsoft Office PowerPoint</Application>
  <PresentationFormat>Widescreen</PresentationFormat>
  <Paragraphs>109</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DDG_ProximaNova</vt:lpstr>
      <vt:lpstr>Arial</vt:lpstr>
      <vt:lpstr>Calibri</vt:lpstr>
      <vt:lpstr>Tenorite</vt:lpstr>
      <vt:lpstr>Office Theme</vt:lpstr>
      <vt:lpstr>POPCORN</vt:lpstr>
      <vt:lpstr>Team members</vt:lpstr>
      <vt:lpstr>Team members</vt:lpstr>
      <vt:lpstr>Team members</vt:lpstr>
      <vt:lpstr>Team members</vt:lpstr>
      <vt:lpstr>Introduction</vt:lpstr>
      <vt:lpstr>Introduction</vt:lpstr>
      <vt:lpstr>WHY (it is needed)</vt:lpstr>
      <vt:lpstr>WHAT (is the goal)</vt:lpstr>
      <vt:lpstr>HOW (this was achieved)</vt:lpstr>
      <vt:lpstr>SUBSYSTEMS:</vt:lpstr>
      <vt:lpstr>SUBSYSTEMS:</vt:lpstr>
      <vt:lpstr>SUBSYSTEMS:</vt:lpstr>
      <vt:lpstr>SUBSYSTEMS: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POPCORN</dc:title>
  <dc:creator>Sonny Proctor</dc:creator>
  <cp:lastModifiedBy>Sytiva Wheeler</cp:lastModifiedBy>
  <cp:revision>5</cp:revision>
  <dcterms:created xsi:type="dcterms:W3CDTF">2022-11-29T03:35:55Z</dcterms:created>
  <dcterms:modified xsi:type="dcterms:W3CDTF">2022-12-03T04:11:54Z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0x010100F4AA61D57666C1489029D76EE03B5064</vt:lpwstr>
  </property>
</Properties>
</file>